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87" r:id="rId3"/>
    <p:sldId id="258" r:id="rId4"/>
    <p:sldId id="270" r:id="rId5"/>
    <p:sldId id="268" r:id="rId6"/>
    <p:sldId id="284" r:id="rId7"/>
    <p:sldId id="288" r:id="rId8"/>
    <p:sldId id="272" r:id="rId9"/>
    <p:sldId id="286" r:id="rId10"/>
    <p:sldId id="274" r:id="rId11"/>
    <p:sldId id="267" r:id="rId12"/>
    <p:sldId id="285" r:id="rId13"/>
    <p:sldId id="276" r:id="rId14"/>
    <p:sldId id="275" r:id="rId15"/>
    <p:sldId id="277" r:id="rId16"/>
    <p:sldId id="278" r:id="rId17"/>
    <p:sldId id="279" r:id="rId18"/>
    <p:sldId id="280" r:id="rId19"/>
    <p:sldId id="281" r:id="rId20"/>
    <p:sldId id="283" r:id="rId21"/>
    <p:sldId id="282" r:id="rId22"/>
    <p:sldId id="264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1D6DF-B7F0-4A09-8B2D-68EA0DD9ACCF}" type="datetimeFigureOut">
              <a:rPr lang="ru-RU"/>
              <a:pPr>
                <a:defRPr/>
              </a:pPr>
              <a:t>12.05.2023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C8CBC-5353-422D-95F9-A134341F6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1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02233-219C-4BED-B45A-07559819BB27}" type="datetimeFigureOut">
              <a:rPr lang="ru-RU"/>
              <a:pPr>
                <a:defRPr/>
              </a:pPr>
              <a:t>12.05.2023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F1E1C-51BE-4B87-B899-3C380C0BE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1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5205676" r:id="rId1"/>
    <p:sldLayoutId id="2365205677" r:id="rId2"/>
    <p:sldLayoutId id="2365205678" r:id="rId3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ip.1zavuch.ru/#/document/99/351825406/XA00M262MM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ip.1zavuch.ru/#/document/99/1300666810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ip.1zavuch.ru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>
              <a:defRPr/>
            </a:pPr>
            <a:endParaRPr lang="ru-RU" altLang="en-US" b="1" dirty="0"/>
          </a:p>
        </p:txBody>
      </p:sp>
      <p:sp>
        <p:nvSpPr>
          <p:cNvPr id="5123" name="Прямоугольник 5122"/>
          <p:cNvSpPr/>
          <p:nvPr/>
        </p:nvSpPr>
        <p:spPr>
          <a:xfrm>
            <a:off x="899592" y="980728"/>
            <a:ext cx="7560840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4000" b="1" dirty="0" smtClean="0">
                <a:ea typeface="Gulim"/>
              </a:rPr>
              <a:t>ВНЕДРЕНИЕ В ШКОЛАХ ФЕДЕРАЛЬНЫХ ОБРАЗОВАТЕЛЬНЫХ ПРОГРАММ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4000" b="1" dirty="0" smtClean="0">
                <a:ea typeface="Gulim"/>
              </a:rPr>
              <a:t>С 1 СЕНТЯБРЯ 2023 ГОДА</a:t>
            </a:r>
            <a:endParaRPr sz="4000" b="1" i="0" strike="noStrike" dirty="0">
              <a:ea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757272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Рисунок 6"/>
          <p:cNvPicPr/>
          <p:nvPr/>
        </p:nvPicPr>
        <p:blipFill rotWithShape="1">
          <a:blip r:embed="rId2"/>
          <a:srcRect l="9489" t="10191" r="36799" b="35987"/>
          <a:stretch/>
        </p:blipFill>
        <p:spPr bwMode="auto">
          <a:xfrm>
            <a:off x="395536" y="260648"/>
            <a:ext cx="8559650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439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36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1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3" y="213405"/>
            <a:ext cx="3308201" cy="309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65545"/>
            <a:ext cx="3273463" cy="313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8025"/>
            <a:ext cx="8274036" cy="151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6632"/>
            <a:ext cx="3319853" cy="30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73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ВНЕДРЕНИЯ ФОП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6118981"/>
              </p:ext>
            </p:extLst>
          </p:nvPr>
        </p:nvGraphicFramePr>
        <p:xfrm>
          <a:off x="34481" y="1052736"/>
          <a:ext cx="8767988" cy="5742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215"/>
                <a:gridCol w="6966773"/>
              </a:tblGrid>
              <a:tr h="673768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1 этап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Изучить законодательство  и новые учебно-методические документы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2376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2 этап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Составить дорожную карту по переходу на ФОП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1029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3 этап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Создать рабочую группу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26463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4 этап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Подготовка основных общеобразовательных программ для каждого уровня образования в соответствии с ФОП</a:t>
                      </a:r>
                      <a:endParaRPr lang="ru-RU" sz="2400" b="0" dirty="0"/>
                    </a:p>
                  </a:txBody>
                  <a:tcPr/>
                </a:tc>
              </a:tr>
              <a:tr h="673768"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5 этап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Подготовка педагогического коллектива к переходу на новые ООП</a:t>
                      </a:r>
                      <a:endParaRPr lang="ru-RU" sz="2400" b="0" dirty="0"/>
                    </a:p>
                  </a:txBody>
                  <a:tcPr/>
                </a:tc>
              </a:tr>
              <a:tr h="673768"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6 этап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Представление родителям изменений в программах.</a:t>
                      </a:r>
                      <a:endParaRPr lang="ru-RU" sz="2400" b="0" dirty="0"/>
                    </a:p>
                  </a:txBody>
                  <a:tcPr/>
                </a:tc>
              </a:tr>
              <a:tr h="673768"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7 этап</a:t>
                      </a:r>
                      <a:endParaRPr lang="ru-RU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 smtClean="0"/>
                        <a:t>Утверждение изменений в ООП</a:t>
                      </a:r>
                      <a:endParaRPr lang="ru-RU" sz="2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68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2942283"/>
              </p:ext>
            </p:extLst>
          </p:nvPr>
        </p:nvGraphicFramePr>
        <p:xfrm>
          <a:off x="34483" y="1052736"/>
          <a:ext cx="9144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317"/>
                <a:gridCol w="3240360"/>
                <a:gridCol w="3166323"/>
              </a:tblGrid>
              <a:tr h="29200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292002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ЦЕЛЕВОЙ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231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Пояснительная записка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  Цели реализации  ФОП НОО;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Принципы формирования и механизмы реализации 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-Общая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характеристика ФООП НОО</a:t>
                      </a:r>
                      <a:endParaRPr lang="ru-RU" sz="16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  Цели реализации  ООП НОО;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Принципы формирования и механизмы реализации 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-Общая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характеристика ООП НОО</a:t>
                      </a:r>
                      <a:endParaRPr lang="ru-RU" sz="16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Обратить</a:t>
                      </a:r>
                      <a:r>
                        <a:rPr lang="ru-RU" sz="1600" baseline="0" dirty="0" smtClean="0"/>
                        <a:t> внимание на элементы пояснительной записки.</a:t>
                      </a:r>
                      <a:endParaRPr lang="ru-RU" sz="1600" dirty="0"/>
                    </a:p>
                  </a:txBody>
                  <a:tcPr/>
                </a:tc>
              </a:tr>
              <a:tr h="2920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714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1757571"/>
              </p:ext>
            </p:extLst>
          </p:nvPr>
        </p:nvGraphicFramePr>
        <p:xfrm>
          <a:off x="34483" y="1052736"/>
          <a:ext cx="91440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317"/>
                <a:gridCol w="3240360"/>
                <a:gridCol w="3166323"/>
              </a:tblGrid>
              <a:tr h="29200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292002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ЦЕЛЕВОЙ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231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Планируемые результаты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дают готовых формулировок планируемых результатов. Школа формулирует личностные, </a:t>
                      </a:r>
                      <a:r>
                        <a:rPr lang="ru-RU" sz="16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метапредметные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предметные результаты самостоятельно на основе ФГОС уровня образования в соответствии с ФОП (</a:t>
                      </a:r>
                      <a:r>
                        <a:rPr lang="ru-RU" sz="16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п. 6.1 ст. 1 Федерального закона от 24.09.2022 № 371-ФЗ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Планируемые результаты в ООП должны быть не ниже планируемых результатов ФОП (</a:t>
                      </a:r>
                      <a:r>
                        <a:rPr lang="ru-RU" sz="16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п. 6.2 ст. 1 Федерального закона от 24.09.2022 № 371-ФЗ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содержательном разделе ФОП планируемые результаты прописаны только в федеральных рабочих программах. 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дают готовых формулировок планируемых результатов. Школа формулирует личностные, </a:t>
                      </a:r>
                      <a:r>
                        <a:rPr lang="ru-RU" sz="16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метапредметные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предметные результаты самостоятельно на основе ФГОС уровня образования и с учетом ПООП.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Планируемые результаты прописаны в содержательном разделе ПООП по каждому учебному предмету. Предметные результаты разделены на классы по уровням образования.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формулирует личностные, </a:t>
                      </a:r>
                      <a:r>
                        <a:rPr lang="ru-RU" sz="16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метапредметные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предметные результаты самостоятельно на основе ФГОС уровня образования и с учетом ПООП</a:t>
                      </a:r>
                      <a:endParaRPr lang="ru-RU" sz="1600" dirty="0"/>
                    </a:p>
                  </a:txBody>
                  <a:tcPr/>
                </a:tc>
              </a:tr>
              <a:tr h="2920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844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26597744"/>
              </p:ext>
            </p:extLst>
          </p:nvPr>
        </p:nvGraphicFramePr>
        <p:xfrm>
          <a:off x="34483" y="1052736"/>
          <a:ext cx="91440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317"/>
                <a:gridCol w="3240360"/>
                <a:gridCol w="3166323"/>
              </a:tblGrid>
              <a:tr h="29200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292002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ЦЕЛЕВОЙ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231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Система оценки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Деление на внешнюю и внутреннюю оценку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Минпросвещения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рекомендовало школам применять единые подходы к системе оценивания (</a:t>
                      </a:r>
                      <a:r>
                        <a:rPr lang="ru-RU" sz="1800" u="sng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письмо от 13.01.2023 № 03-49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).Добавили «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Критериальное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оценивание»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« Особенности оценки функциональной грамотности»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Деление на внешнюю и внутреннюю оценку.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2920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859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66599285"/>
              </p:ext>
            </p:extLst>
          </p:nvPr>
        </p:nvGraphicFramePr>
        <p:xfrm>
          <a:off x="34483" y="1052736"/>
          <a:ext cx="91440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29200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292002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СОДЕРЖАТЕЛЬНЫЙ    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12313"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ru-RU" sz="2000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Рабочие программы предметов, учебных курсов( в том числе внеурочной деятельности), учебных модулей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Содержат 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федеральные рабочие программы учебных предметов. 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Включают рабочие программы только по нескольким учебным предметам. Одно из нововведений – модуль «Элементы начальной военной подготовки» в федеральной рабочей программе по ОБЖ для уровня СОО. Его предлагают в одном из вариантов содержания предмета.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Содержат примерные рабочие программы по всем учебным предметам, которые обязательны для изучения на уровне образования</a:t>
                      </a:r>
                      <a:endParaRPr lang="ru-RU" sz="1600" dirty="0"/>
                    </a:p>
                  </a:txBody>
                  <a:tcPr/>
                </a:tc>
              </a:tr>
              <a:tr h="2920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466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7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80543304"/>
              </p:ext>
            </p:extLst>
          </p:nvPr>
        </p:nvGraphicFramePr>
        <p:xfrm>
          <a:off x="34483" y="1052736"/>
          <a:ext cx="91440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292002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292002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СОДЕРЖАТЕЛЬНЫЙ    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12313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Программа формирования/ развития УУД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ФОП всех уровней образования содержат программы формирования УУД у школьников.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ПООП НОО и ООО включают примерные программы формирования УУД.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СОО – примерная программа развития УУД</a:t>
                      </a:r>
                      <a:endParaRPr lang="ru-RU" sz="1600" dirty="0"/>
                    </a:p>
                  </a:txBody>
                  <a:tcPr/>
                </a:tc>
              </a:tr>
              <a:tr h="2920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909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9386361"/>
              </p:ext>
            </p:extLst>
          </p:nvPr>
        </p:nvGraphicFramePr>
        <p:xfrm>
          <a:off x="34483" y="1052736"/>
          <a:ext cx="9144000" cy="4968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49685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496855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СОДЕРЖАТЕЛЬНЫЙ    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7798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Рабочая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программа воспитания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ФОП всех уровней обучения содержится 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рабочая программа воспитания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которая соответствует обновленной </a:t>
                      </a:r>
                      <a:r>
                        <a:rPr lang="ru-RU" sz="18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примерной рабочей программе воспитания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всех уровней образования – примерные программы воспитания в соответствии с ФГОС уровня образования</a:t>
                      </a:r>
                      <a:endParaRPr lang="ru-RU" sz="1600" dirty="0"/>
                    </a:p>
                  </a:txBody>
                  <a:tcPr/>
                </a:tc>
              </a:tr>
              <a:tr h="49685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005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13275994"/>
              </p:ext>
            </p:extLst>
          </p:nvPr>
        </p:nvGraphicFramePr>
        <p:xfrm>
          <a:off x="34483" y="1052736"/>
          <a:ext cx="9144000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40435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404353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ОРГАНИЗАЦИОННЫЙ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352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Учебный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</a:rPr>
                        <a:t> план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ФОП всех уровней образования содержат несколько вариантов федеральных учебных планов.</a:t>
                      </a:r>
                    </a:p>
                    <a:p>
                      <a:r>
                        <a:rPr lang="ru-RU" sz="1800" u="sng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ФОП НОО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включили пять вариантов федеральных учебных планов, </a:t>
                      </a:r>
                      <a:r>
                        <a:rPr lang="ru-RU" sz="1800" u="sng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ФОП ООО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шесть вариантов. </a:t>
                      </a:r>
                    </a:p>
                    <a:p>
                      <a:r>
                        <a:rPr lang="ru-RU" sz="1800" u="sng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ФОП СОО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 19 вариантов федеральных учебных планов по профилям обучения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всех уровней включены варианты примерных учебных планов.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НОО – пять вариантов примерных учебных планов.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ООО – шесть вариантов примерных учебных планов.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ПООП СОО содержит восемь вариантов примерных учебных планов: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40435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466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3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9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89957776"/>
              </p:ext>
            </p:extLst>
          </p:nvPr>
        </p:nvGraphicFramePr>
        <p:xfrm>
          <a:off x="34483" y="1052736"/>
          <a:ext cx="9144000" cy="5693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40435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404353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ОРГАНИЗАЦИОННЫЙ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352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План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</a:rPr>
                        <a:t> внеурочной деятельности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ФОП на уровнях НОО и ООО содержат описание направлений федеральных планов внеурочной деятельности.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Конкретной формы плана и примерного распределения часов нет.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Дополнительно ФОП НОО предлагает перечень курсов внеурочной деятельности по направлениям. Федеральный план внеурочной деятельности на уровне СОО – в соответствии с профилями обучения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ПООП всех уровней содержат примерные планы внеурочной деятельности.</a:t>
                      </a:r>
                    </a:p>
                    <a:p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Конкретных форм плана и распределения часов нет.</a:t>
                      </a:r>
                    </a:p>
                    <a:p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примерных планах прописаны направления и формы внеурочной деятельности для каждого уровня образования</a:t>
                      </a:r>
                      <a:endParaRPr lang="ru-RU" sz="1600" dirty="0"/>
                    </a:p>
                  </a:txBody>
                  <a:tcPr/>
                </a:tc>
              </a:tr>
              <a:tr h="40435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7573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04199050"/>
              </p:ext>
            </p:extLst>
          </p:nvPr>
        </p:nvGraphicFramePr>
        <p:xfrm>
          <a:off x="34483" y="1052736"/>
          <a:ext cx="9144000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325"/>
                <a:gridCol w="3286675"/>
                <a:gridCol w="3048000"/>
              </a:tblGrid>
              <a:tr h="40435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404353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ОРГАНИЗАЦИОННЫЙ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352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Календарный учебный график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Федеральные календарные учебные графики в программах всех уровней образования конкретизированы.</a:t>
                      </a:r>
                    </a:p>
                    <a:p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описании указаны конкретные сроки начала и окончания учебного года для всех уровней образования. Зафиксирована продолжительность учебных четвертей и каникул для всех уровней образования.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График составляется с учетом системы организации учебного года: четвертной, триместровой,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биместровой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модульной и др.</a:t>
                      </a:r>
                      <a:endParaRPr lang="ru-RU" sz="1600" dirty="0"/>
                    </a:p>
                  </a:txBody>
                  <a:tcPr/>
                </a:tc>
              </a:tr>
              <a:tr h="40435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752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941"/>
          <a:ext cx="9144000" cy="6011441"/>
          <a:chOff x="0" y="867941"/>
          <a:chExt cx="9144000" cy="6011441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30" y="224644"/>
            <a:ext cx="8345270" cy="5232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41530" y="224644"/>
            <a:ext cx="8460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l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  ИЗМЕНЕНИЙ</a:t>
            </a:r>
            <a:endParaRPr lang="ru-RU" alt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29499379"/>
              </p:ext>
            </p:extLst>
          </p:nvPr>
        </p:nvGraphicFramePr>
        <p:xfrm>
          <a:off x="34483" y="1052736"/>
          <a:ext cx="9144000" cy="525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9325"/>
                <a:gridCol w="3286675"/>
                <a:gridCol w="3048000"/>
              </a:tblGrid>
              <a:tr h="40435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 ООП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ФОП(ФООП)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ПООП</a:t>
                      </a:r>
                      <a:endParaRPr lang="ru-RU" sz="2000" dirty="0"/>
                    </a:p>
                  </a:txBody>
                  <a:tcPr/>
                </a:tc>
              </a:tr>
              <a:tr h="404353">
                <a:tc gridSpan="3"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ОРГАНИЗАЦИОННЫЙ РАЗДЕЛ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352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Календарный план воспитательной работы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календарный план воспитательной работы содержит единый для всех школ перечень основных государственных и народных праздников, памятных дат.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ПООП приведена примерная структура плана. Возможно построение плана по основным направлениям воспитания, по календарным периодам — месяцам, четвертям, триместрам — или в иной форме.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</a:tr>
              <a:tr h="40435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626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096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551</Words>
  <Application>Microsoft Office PowerPoint</Application>
  <PresentationFormat>Экран (4:3)</PresentationFormat>
  <Paragraphs>143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Gulim</vt:lpstr>
      <vt:lpstr>Times New Roman</vt:lpstr>
      <vt:lpstr>Theme45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Mубинова О.Н.</cp:lastModifiedBy>
  <cp:revision>32</cp:revision>
  <dcterms:created xsi:type="dcterms:W3CDTF">2023-02-12T08:10:03Z</dcterms:created>
  <dcterms:modified xsi:type="dcterms:W3CDTF">2023-05-12T14:24:48Z</dcterms:modified>
</cp:coreProperties>
</file>