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533" r:id="rId2"/>
    <p:sldId id="559" r:id="rId3"/>
    <p:sldId id="560" r:id="rId4"/>
    <p:sldId id="561" r:id="rId5"/>
    <p:sldId id="545" r:id="rId6"/>
    <p:sldId id="547" r:id="rId7"/>
    <p:sldId id="548" r:id="rId8"/>
    <p:sldId id="549" r:id="rId9"/>
    <p:sldId id="550" r:id="rId10"/>
    <p:sldId id="551" r:id="rId11"/>
    <p:sldId id="552" r:id="rId12"/>
    <p:sldId id="553" r:id="rId13"/>
    <p:sldId id="554" r:id="rId14"/>
    <p:sldId id="555" r:id="rId15"/>
    <p:sldId id="556" r:id="rId16"/>
    <p:sldId id="557" r:id="rId17"/>
    <p:sldId id="558" r:id="rId18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B5"/>
    <a:srgbClr val="C4F5A9"/>
    <a:srgbClr val="FFFF00"/>
    <a:srgbClr val="FFCC00"/>
    <a:srgbClr val="86ABF6"/>
    <a:srgbClr val="632523"/>
    <a:srgbClr val="FF3300"/>
    <a:srgbClr val="80AB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04" autoAdjust="0"/>
    <p:restoredTop sz="94660"/>
  </p:normalViewPr>
  <p:slideViewPr>
    <p:cSldViewPr>
      <p:cViewPr varScale="1">
        <p:scale>
          <a:sx n="84" d="100"/>
          <a:sy n="84" d="100"/>
        </p:scale>
        <p:origin x="169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4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4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B533757-1E10-4DCF-832B-29E8FCD8C0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3612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4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4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4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2182E70-795E-48B3-8F23-9863652025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8445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FFFAE-3E23-41E2-91C7-2E08969BB8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507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D81DF-EE8F-4948-B780-011D7CCDE7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152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DEBEC-BB05-4897-A576-E2E3009F8E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661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EE9E7-42D8-4BB8-95BF-2C3A15DE77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120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4D416-CEF9-48A4-A428-4B9515D940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058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9ABE5-B6B1-4DB0-AB8B-46FF669E21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765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811FC-B86D-4D93-8143-25DC4361DC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332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787CE-B69D-47F4-BC54-489542A271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486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7FBC62-577F-4475-A78A-BC20AA6E7E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814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D1264-DC4E-4280-828C-7D68055E6B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636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38925" y="836613"/>
            <a:ext cx="2058988" cy="5289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836613"/>
            <a:ext cx="6029325" cy="5289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D9B285-5507-4251-841C-423AAA509E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38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5667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A8A20D-A2A8-4BC1-B03B-59CC60D988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130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836613"/>
            <a:ext cx="8229600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8125" y="6524625"/>
            <a:ext cx="21336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D94E2F7-6521-4A85-BEF5-F915B75440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forms/d/e/1FAIpQLSf8UA6X8QIhXElFkeUD4UXLohzny5RJiqCKt5QvqB_2Us1jwg/viewform?usp=sf_link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videoportal.rcokoit.ru/videofile/jIXwqEo3TCOE1WrBIt9zICuz7oD8l1QD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566737"/>
          </a:xfrm>
        </p:spPr>
        <p:txBody>
          <a:bodyPr/>
          <a:lstStyle/>
          <a:p>
            <a:r>
              <a:rPr lang="ru-RU" dirty="0" smtClean="0"/>
              <a:t>«Смешанное» обучение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3"/>
            <a:ext cx="8229600" cy="4248472"/>
          </a:xfrm>
        </p:spPr>
        <p:txBody>
          <a:bodyPr/>
          <a:lstStyle/>
          <a:p>
            <a:r>
              <a:rPr lang="ru-RU" i="1" dirty="0"/>
              <a:t>Письмо Министерства просвещения Российской Федерации от 16.11.2020 № ГД-2072/03 </a:t>
            </a:r>
            <a:br>
              <a:rPr lang="ru-RU" i="1" dirty="0"/>
            </a:br>
            <a:r>
              <a:rPr lang="ru-RU" i="1" dirty="0"/>
              <a:t>«О направлении рекомендаций».</a:t>
            </a:r>
            <a:endParaRPr lang="ru-RU" dirty="0"/>
          </a:p>
          <a:p>
            <a:r>
              <a:rPr lang="ru-RU" i="1" dirty="0"/>
              <a:t>Письмо Министерства просвещения Российской Федерации от 19.11.2020 № ВБ-2141/03 </a:t>
            </a:r>
            <a:br>
              <a:rPr lang="ru-RU" i="1" dirty="0"/>
            </a:br>
            <a:r>
              <a:rPr lang="ru-RU" i="1" dirty="0"/>
              <a:t>«О методических рекомендациях».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D81DF-EE8F-4948-B780-011D7CCDE777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265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229600" cy="6264696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/>
              <a:t>Во исполнение протокола регионального Штаба по  вопросу организации обучения с сочетанием очного обучения и семейного образования</a:t>
            </a:r>
          </a:p>
          <a:p>
            <a:pPr marL="0" indent="0">
              <a:buNone/>
            </a:pPr>
            <a:r>
              <a:rPr lang="ru-RU" sz="1400" dirty="0"/>
              <a:t>(далее – «смешанное обучение»).</a:t>
            </a:r>
          </a:p>
          <a:p>
            <a:pPr marL="0" indent="0">
              <a:buNone/>
            </a:pPr>
            <a:r>
              <a:rPr lang="ru-RU" sz="1400" dirty="0"/>
              <a:t> </a:t>
            </a:r>
          </a:p>
          <a:p>
            <a:pPr marL="0" indent="0">
              <a:buNone/>
            </a:pPr>
            <a:r>
              <a:rPr lang="ru-RU" sz="1400" dirty="0"/>
              <a:t>1.      Направляем 6 итоговых тематических  работ </a:t>
            </a:r>
            <a:r>
              <a:rPr lang="ru-RU" sz="1400" dirty="0" smtClean="0"/>
              <a:t>размещенных </a:t>
            </a:r>
            <a:r>
              <a:rPr lang="ru-RU" sz="1400" dirty="0"/>
              <a:t>на региональном портале Дистанционного обучения, и предназначенных для обучающихся, перешедших на формат «Смешанного обучения», </a:t>
            </a:r>
            <a:r>
              <a:rPr lang="ru-RU" sz="1400" u="sng" dirty="0"/>
              <a:t>которые работают самостоятельно на указанном портале </a:t>
            </a:r>
            <a:r>
              <a:rPr lang="ru-RU" sz="1400" dirty="0"/>
              <a:t>(школа НЕ определяла иные формы, порядок  для проведения текущего контроля).</a:t>
            </a:r>
          </a:p>
          <a:p>
            <a:pPr marL="0" indent="0">
              <a:buNone/>
            </a:pPr>
            <a:r>
              <a:rPr lang="ru-RU" sz="1400" dirty="0"/>
              <a:t> </a:t>
            </a:r>
          </a:p>
          <a:p>
            <a:pPr marL="0" indent="0">
              <a:buNone/>
            </a:pPr>
            <a:r>
              <a:rPr lang="ru-RU" sz="1400" dirty="0"/>
              <a:t>Просим направить тексты работ в ОО для удобства работы учителей при проверке данных заданий.</a:t>
            </a:r>
          </a:p>
          <a:p>
            <a:pPr marL="0" indent="0">
              <a:buNone/>
            </a:pPr>
            <a:r>
              <a:rPr lang="ru-RU" sz="1400" dirty="0"/>
              <a:t> </a:t>
            </a:r>
          </a:p>
          <a:p>
            <a:pPr marL="0" indent="0">
              <a:buNone/>
            </a:pPr>
            <a:r>
              <a:rPr lang="ru-RU" sz="1400" dirty="0"/>
              <a:t>Обращаем внимание на необходимость обязательной проверки итоговых работ по темам и проведения текущей аттестации по учебным предметам обучающихся, находящихся на данной форме обучения, а также не посещающих школу по причине болезни.</a:t>
            </a:r>
          </a:p>
          <a:p>
            <a:pPr marL="0" indent="0">
              <a:buNone/>
            </a:pPr>
            <a:r>
              <a:rPr lang="ru-RU" sz="1400" dirty="0"/>
              <a:t>5 класс (русский и математика),</a:t>
            </a:r>
          </a:p>
          <a:p>
            <a:pPr marL="0" indent="0">
              <a:buNone/>
            </a:pPr>
            <a:r>
              <a:rPr lang="ru-RU" sz="1400" dirty="0"/>
              <a:t>6 класс (математика),</a:t>
            </a:r>
          </a:p>
          <a:p>
            <a:pPr marL="0" indent="0">
              <a:buNone/>
            </a:pPr>
            <a:r>
              <a:rPr lang="ru-RU" sz="1400" dirty="0"/>
              <a:t>9 класс (математика)</a:t>
            </a:r>
          </a:p>
          <a:p>
            <a:pPr marL="0" indent="0">
              <a:buNone/>
            </a:pPr>
            <a:r>
              <a:rPr lang="ru-RU" sz="1400" dirty="0"/>
              <a:t>10 класс (физика и математика).</a:t>
            </a:r>
          </a:p>
          <a:p>
            <a:pPr marL="0" indent="0">
              <a:buNone/>
            </a:pPr>
            <a:r>
              <a:rPr lang="ru-RU" sz="1400" dirty="0"/>
              <a:t>Ответы либо указаны отдельно (внизу), либо вписаны в ячейку: поле для ответа.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D81DF-EE8F-4948-B780-011D7CCDE777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826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12068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/>
              <a:t>  Направляем ссылку на заполнение анкеты по организации «смешанного обучения», предназначенной для обучающихся по данной форме.</a:t>
            </a:r>
          </a:p>
          <a:p>
            <a:pPr marL="0" indent="0">
              <a:buNone/>
            </a:pPr>
            <a:r>
              <a:rPr lang="ru-RU" sz="2000" dirty="0"/>
              <a:t> </a:t>
            </a:r>
          </a:p>
          <a:p>
            <a:pPr marL="0" indent="0">
              <a:buNone/>
            </a:pPr>
            <a:r>
              <a:rPr lang="ru-RU" sz="2000" dirty="0">
                <a:hlinkClick r:id="rId2"/>
              </a:rPr>
              <a:t>https://docs.google.com/forms/d/e/1FAIpQLSf8UA6X8QIhXElFkeUD4UXLohzny5RJiqCKt5QvqB_2Us1jwg/viewform?usp=sf_link</a:t>
            </a:r>
            <a:endParaRPr lang="ru-RU" sz="2000" dirty="0"/>
          </a:p>
          <a:p>
            <a:pPr marL="0" indent="0">
              <a:buNone/>
            </a:pPr>
            <a:r>
              <a:rPr lang="ru-RU" sz="2000" dirty="0"/>
              <a:t> </a:t>
            </a:r>
          </a:p>
          <a:p>
            <a:pPr marL="0" indent="0">
              <a:buNone/>
            </a:pPr>
            <a:r>
              <a:rPr lang="ru-RU" sz="2000" dirty="0"/>
              <a:t>Просим классных руководителей направить данную ссылку обучающимся.</a:t>
            </a:r>
          </a:p>
          <a:p>
            <a:pPr marL="0" indent="0">
              <a:buNone/>
            </a:pPr>
            <a:r>
              <a:rPr lang="ru-RU" sz="2000" dirty="0"/>
              <a:t>Обращаем внимание, что результаты заполнения данной анкеты будут размещены детьми в «Электронном дневнике».</a:t>
            </a:r>
          </a:p>
          <a:p>
            <a:pPr marL="0" indent="0">
              <a:buNone/>
            </a:pPr>
            <a:r>
              <a:rPr lang="ru-RU" sz="2000" dirty="0"/>
              <a:t>Посредством данной анкеты проверяется </a:t>
            </a:r>
            <a:r>
              <a:rPr lang="ru-RU" sz="2000" dirty="0" err="1"/>
              <a:t>сформированность</a:t>
            </a:r>
            <a:r>
              <a:rPr lang="ru-RU" sz="2000" dirty="0"/>
              <a:t> умения педагогов работать в электронном дневнике с ролью «Учитель»</a:t>
            </a:r>
          </a:p>
          <a:p>
            <a:pPr marL="0" indent="0">
              <a:buNone/>
            </a:pPr>
            <a:r>
              <a:rPr lang="ru-RU" sz="2000" dirty="0"/>
              <a:t>в рамках взаимодействия между школой и обучающимся через «Электронный дневник</a:t>
            </a:r>
            <a:r>
              <a:rPr lang="ru-RU" sz="2000" dirty="0" smtClean="0"/>
              <a:t>».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D81DF-EE8F-4948-B780-011D7CCDE777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28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D81DF-EE8F-4948-B780-011D7CCDE777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32211" t="21368" r="33494" b="39315"/>
          <a:stretch/>
        </p:blipFill>
        <p:spPr bwMode="auto">
          <a:xfrm>
            <a:off x="539552" y="548680"/>
            <a:ext cx="8064896" cy="5472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39167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11413" y="4508500"/>
            <a:ext cx="6400800" cy="1752600"/>
          </a:xfrm>
        </p:spPr>
        <p:txBody>
          <a:bodyPr/>
          <a:lstStyle/>
          <a:p>
            <a:pPr algn="r" eaLnBrk="1" hangingPunct="1"/>
            <a:endParaRPr lang="ru-RU" sz="2000" i="1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1556792"/>
            <a:ext cx="9144000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sz="4000" b="1" dirty="0" smtClean="0">
                <a:solidFill>
                  <a:schemeClr val="tx1"/>
                </a:solidFill>
              </a:rPr>
              <a:t>Функция </a:t>
            </a:r>
          </a:p>
          <a:p>
            <a:pPr eaLnBrk="1" hangingPunct="1"/>
            <a:r>
              <a:rPr lang="ru-RU" sz="4000" b="1" dirty="0" smtClean="0">
                <a:solidFill>
                  <a:schemeClr val="tx1"/>
                </a:solidFill>
              </a:rPr>
              <a:t>проверки домашних заданий, организованная на портале «Петербургское образование»</a:t>
            </a:r>
            <a:endParaRPr lang="ru-RU" sz="2800" b="1" dirty="0" smtClean="0">
              <a:solidFill>
                <a:schemeClr val="tx1"/>
              </a:solidFill>
            </a:endParaRPr>
          </a:p>
        </p:txBody>
      </p:sp>
      <p:pic>
        <p:nvPicPr>
          <p:cNvPr id="5" name="Рисунок 4" descr="Без имени-11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07762" y="142558"/>
            <a:ext cx="789037" cy="812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888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videoportal.rcokoit.ru/videofile/jIXwqEo3TCOE1WrBIt9zICuz7oD8l1QD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С позиции 1:10:00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D81DF-EE8F-4948-B780-011D7CCDE777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343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Ученик. На портале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738"/>
            <a:ext cx="8229600" cy="4220886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D81DF-EE8F-4948-B780-011D7CCDE777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335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Ученик. Расписание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5591"/>
            <a:ext cx="8229600" cy="4135181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D81DF-EE8F-4948-B780-011D7CCDE777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720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Ученик. Выбор предмета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5591"/>
            <a:ext cx="8229600" cy="4135181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D81DF-EE8F-4948-B780-011D7CCDE777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245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Ученик. Предмет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00132"/>
            <a:ext cx="8229600" cy="4126098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D81DF-EE8F-4948-B780-011D7CCDE777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081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Ученик. Добавление ДЗ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04654"/>
            <a:ext cx="8229600" cy="4117054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D81DF-EE8F-4948-B780-011D7CCDE777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939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Ученик. Добавление файла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11425"/>
            <a:ext cx="8229600" cy="410351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D81DF-EE8F-4948-B780-011D7CCDE777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449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Ученик. Выполненное ДЗ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11425"/>
            <a:ext cx="8229600" cy="410351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D81DF-EE8F-4948-B780-011D7CCDE777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193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Учитель. Проверка ДЗ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06908"/>
            <a:ext cx="8229600" cy="4112547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D81DF-EE8F-4948-B780-011D7CCDE777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709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Учитель. Выставление статуса ДЗ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1062"/>
            <a:ext cx="8229600" cy="4144239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D81DF-EE8F-4948-B780-011D7CCDE777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548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Ученик. Работа над ошибками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00145"/>
            <a:ext cx="8229600" cy="4126073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D81DF-EE8F-4948-B780-011D7CCDE777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0638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Ученик. Отправка исправленного ДЗ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5635"/>
            <a:ext cx="8229600" cy="4135092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D81DF-EE8F-4948-B780-011D7CCDE777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608288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11261</TotalTime>
  <Words>98</Words>
  <Application>Microsoft Office PowerPoint</Application>
  <PresentationFormat>Экран (4:3)</PresentationFormat>
  <Paragraphs>56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Arial</vt:lpstr>
      <vt:lpstr>Оформление по умолчанию</vt:lpstr>
      <vt:lpstr>«Смешанное» обучение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Ученик. На портале</vt:lpstr>
      <vt:lpstr>Ученик. Расписание</vt:lpstr>
      <vt:lpstr>Ученик. Выбор предмета</vt:lpstr>
      <vt:lpstr>Ученик. Предмет</vt:lpstr>
      <vt:lpstr>Ученик. Добавление ДЗ</vt:lpstr>
      <vt:lpstr>Ученик. Добавление файла</vt:lpstr>
      <vt:lpstr>Ученик. Выполненное ДЗ</vt:lpstr>
      <vt:lpstr>Учитель. Проверка ДЗ</vt:lpstr>
      <vt:lpstr>Учитель. Выставление статуса ДЗ</vt:lpstr>
      <vt:lpstr>Ученик. Работа над ошибками</vt:lpstr>
      <vt:lpstr>Ученик. Отправка исправленного ДЗ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Технологические вопросы организации проведения ОГЭ по информатике</dc:title>
  <dc:creator>bvl</dc:creator>
  <cp:lastModifiedBy>MagicBook</cp:lastModifiedBy>
  <cp:revision>288</cp:revision>
  <cp:lastPrinted>2020-11-19T13:36:09Z</cp:lastPrinted>
  <dcterms:created xsi:type="dcterms:W3CDTF">2016-10-12T09:11:36Z</dcterms:created>
  <dcterms:modified xsi:type="dcterms:W3CDTF">2020-12-02T17:51:54Z</dcterms:modified>
</cp:coreProperties>
</file>